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71" r:id="rId11"/>
    <p:sldId id="272" r:id="rId12"/>
    <p:sldId id="261" r:id="rId13"/>
    <p:sldId id="262" r:id="rId14"/>
    <p:sldId id="263" r:id="rId15"/>
    <p:sldId id="273" r:id="rId16"/>
    <p:sldId id="264" r:id="rId17"/>
    <p:sldId id="266" r:id="rId18"/>
    <p:sldId id="26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737"/>
  </p:normalViewPr>
  <p:slideViewPr>
    <p:cSldViewPr snapToGrid="0">
      <p:cViewPr>
        <p:scale>
          <a:sx n="110" d="100"/>
          <a:sy n="110" d="100"/>
        </p:scale>
        <p:origin x="9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139BB9-F79B-4E71-BC29-FF5F4F1709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A5895B-33C3-4558-A905-FCBCF6011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We have our view and our model</a:t>
          </a:r>
          <a:endParaRPr lang="en-US"/>
        </a:p>
      </dgm:t>
    </dgm:pt>
    <dgm:pt modelId="{9A219048-FFDA-487A-9CF5-939706E54789}" type="parTrans" cxnId="{358A6AE0-129D-4F82-83DD-508DDCC08285}">
      <dgm:prSet/>
      <dgm:spPr/>
      <dgm:t>
        <a:bodyPr/>
        <a:lstStyle/>
        <a:p>
          <a:endParaRPr lang="en-US"/>
        </a:p>
      </dgm:t>
    </dgm:pt>
    <dgm:pt modelId="{0D70DED2-2F04-45D3-A135-101A9E5B8E50}" type="sibTrans" cxnId="{358A6AE0-129D-4F82-83DD-508DDCC08285}">
      <dgm:prSet/>
      <dgm:spPr/>
      <dgm:t>
        <a:bodyPr/>
        <a:lstStyle/>
        <a:p>
          <a:endParaRPr lang="en-US"/>
        </a:p>
      </dgm:t>
    </dgm:pt>
    <dgm:pt modelId="{08A1C70F-6692-4EE8-A1E4-53522A96E5BA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BUT our model is within our view</a:t>
          </a:r>
          <a:endParaRPr lang="en-US"/>
        </a:p>
      </dgm:t>
    </dgm:pt>
    <dgm:pt modelId="{E39FED87-C83A-40C0-ADD6-47860E9B55C9}" type="parTrans" cxnId="{3A139348-17FF-4905-96B5-ED1094D5C20D}">
      <dgm:prSet/>
      <dgm:spPr/>
      <dgm:t>
        <a:bodyPr/>
        <a:lstStyle/>
        <a:p>
          <a:endParaRPr lang="en-US"/>
        </a:p>
      </dgm:t>
    </dgm:pt>
    <dgm:pt modelId="{23FCD72C-468F-46A8-BA89-5D579B352155}" type="sibTrans" cxnId="{3A139348-17FF-4905-96B5-ED1094D5C20D}">
      <dgm:prSet/>
      <dgm:spPr/>
      <dgm:t>
        <a:bodyPr/>
        <a:lstStyle/>
        <a:p>
          <a:endParaRPr lang="en-US"/>
        </a:p>
      </dgm:t>
    </dgm:pt>
    <dgm:pt modelId="{3FAE0924-5CA5-47FE-B69D-FDEE26C9EFD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To move our model from our view, we will introduce a data store</a:t>
          </a:r>
          <a:endParaRPr lang="en-US"/>
        </a:p>
      </dgm:t>
    </dgm:pt>
    <dgm:pt modelId="{692F382E-54F7-4D54-8A23-4B5300A59F50}" type="parTrans" cxnId="{2C9E7D7E-45FE-4FDC-BE7E-5E773080B2DB}">
      <dgm:prSet/>
      <dgm:spPr/>
      <dgm:t>
        <a:bodyPr/>
        <a:lstStyle/>
        <a:p>
          <a:endParaRPr lang="en-US"/>
        </a:p>
      </dgm:t>
    </dgm:pt>
    <dgm:pt modelId="{AECCA27B-134A-49BE-B369-0B9562F086DD}" type="sibTrans" cxnId="{2C9E7D7E-45FE-4FDC-BE7E-5E773080B2DB}">
      <dgm:prSet/>
      <dgm:spPr/>
      <dgm:t>
        <a:bodyPr/>
        <a:lstStyle/>
        <a:p>
          <a:endParaRPr lang="en-US"/>
        </a:p>
      </dgm:t>
    </dgm:pt>
    <dgm:pt modelId="{75337E76-2654-41AD-9F22-0ECDB78C22A4}" type="pres">
      <dgm:prSet presAssocID="{32139BB9-F79B-4E71-BC29-FF5F4F170977}" presName="root" presStyleCnt="0">
        <dgm:presLayoutVars>
          <dgm:dir/>
          <dgm:resizeHandles val="exact"/>
        </dgm:presLayoutVars>
      </dgm:prSet>
      <dgm:spPr/>
    </dgm:pt>
    <dgm:pt modelId="{1D0A2BE3-9FC0-4999-9D4C-8975D57DA58A}" type="pres">
      <dgm:prSet presAssocID="{B3A5895B-33C3-4558-A905-FCBCF601103F}" presName="compNode" presStyleCnt="0"/>
      <dgm:spPr/>
    </dgm:pt>
    <dgm:pt modelId="{1B4E50D1-7BB2-457C-8F04-2B6AB74CBDC1}" type="pres">
      <dgm:prSet presAssocID="{B3A5895B-33C3-4558-A905-FCBCF601103F}" presName="bgRect" presStyleLbl="bgShp" presStyleIdx="0" presStyleCnt="3"/>
      <dgm:spPr/>
    </dgm:pt>
    <dgm:pt modelId="{784513D5-8B3D-46FA-A001-726A3262C5C3}" type="pres">
      <dgm:prSet presAssocID="{B3A5895B-33C3-4558-A905-FCBCF60110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9BEF6248-0F63-47F3-879A-0A40B0850391}" type="pres">
      <dgm:prSet presAssocID="{B3A5895B-33C3-4558-A905-FCBCF601103F}" presName="spaceRect" presStyleCnt="0"/>
      <dgm:spPr/>
    </dgm:pt>
    <dgm:pt modelId="{2BB2AFC6-ADC4-40A5-9356-3510F4DE152D}" type="pres">
      <dgm:prSet presAssocID="{B3A5895B-33C3-4558-A905-FCBCF601103F}" presName="parTx" presStyleLbl="revTx" presStyleIdx="0" presStyleCnt="3">
        <dgm:presLayoutVars>
          <dgm:chMax val="0"/>
          <dgm:chPref val="0"/>
        </dgm:presLayoutVars>
      </dgm:prSet>
      <dgm:spPr/>
    </dgm:pt>
    <dgm:pt modelId="{FD148402-60D4-4144-AF82-D6184543CA9A}" type="pres">
      <dgm:prSet presAssocID="{0D70DED2-2F04-45D3-A135-101A9E5B8E50}" presName="sibTrans" presStyleCnt="0"/>
      <dgm:spPr/>
    </dgm:pt>
    <dgm:pt modelId="{32EDE81D-F0F1-4FCE-854E-337C684318C1}" type="pres">
      <dgm:prSet presAssocID="{08A1C70F-6692-4EE8-A1E4-53522A96E5BA}" presName="compNode" presStyleCnt="0"/>
      <dgm:spPr/>
    </dgm:pt>
    <dgm:pt modelId="{4B27B358-E942-46C0-8822-7E2260F3049E}" type="pres">
      <dgm:prSet presAssocID="{08A1C70F-6692-4EE8-A1E4-53522A96E5BA}" presName="bgRect" presStyleLbl="bgShp" presStyleIdx="1" presStyleCnt="3"/>
      <dgm:spPr/>
    </dgm:pt>
    <dgm:pt modelId="{7EEDCADD-FC24-45EC-B52D-3C0894458CC3}" type="pres">
      <dgm:prSet presAssocID="{08A1C70F-6692-4EE8-A1E4-53522A96E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18CDBBD-B4EC-4715-8517-84020A5A0775}" type="pres">
      <dgm:prSet presAssocID="{08A1C70F-6692-4EE8-A1E4-53522A96E5BA}" presName="spaceRect" presStyleCnt="0"/>
      <dgm:spPr/>
    </dgm:pt>
    <dgm:pt modelId="{C38E52A5-B2A0-4D16-81B6-3669D8C83141}" type="pres">
      <dgm:prSet presAssocID="{08A1C70F-6692-4EE8-A1E4-53522A96E5BA}" presName="parTx" presStyleLbl="revTx" presStyleIdx="1" presStyleCnt="3">
        <dgm:presLayoutVars>
          <dgm:chMax val="0"/>
          <dgm:chPref val="0"/>
        </dgm:presLayoutVars>
      </dgm:prSet>
      <dgm:spPr/>
    </dgm:pt>
    <dgm:pt modelId="{00710A29-5A14-4EA1-9A5F-02E715FA4B4C}" type="pres">
      <dgm:prSet presAssocID="{23FCD72C-468F-46A8-BA89-5D579B352155}" presName="sibTrans" presStyleCnt="0"/>
      <dgm:spPr/>
    </dgm:pt>
    <dgm:pt modelId="{5ABD6695-E4A6-4B5F-8BEB-2D595B9062D9}" type="pres">
      <dgm:prSet presAssocID="{3FAE0924-5CA5-47FE-B69D-FDEE26C9EFDF}" presName="compNode" presStyleCnt="0"/>
      <dgm:spPr/>
    </dgm:pt>
    <dgm:pt modelId="{76717C26-2C50-4B30-9389-56AA814A953D}" type="pres">
      <dgm:prSet presAssocID="{3FAE0924-5CA5-47FE-B69D-FDEE26C9EFDF}" presName="bgRect" presStyleLbl="bgShp" presStyleIdx="2" presStyleCnt="3"/>
      <dgm:spPr/>
    </dgm:pt>
    <dgm:pt modelId="{5AC70930-C187-4AF4-BCAD-98B0CC8A89AD}" type="pres">
      <dgm:prSet presAssocID="{3FAE0924-5CA5-47FE-B69D-FDEE26C9EF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949B1632-B1E3-492E-A438-745CBA750AA3}" type="pres">
      <dgm:prSet presAssocID="{3FAE0924-5CA5-47FE-B69D-FDEE26C9EFDF}" presName="spaceRect" presStyleCnt="0"/>
      <dgm:spPr/>
    </dgm:pt>
    <dgm:pt modelId="{E05D1074-E59D-47DD-B743-ACB3B93D01D0}" type="pres">
      <dgm:prSet presAssocID="{3FAE0924-5CA5-47FE-B69D-FDEE26C9EF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1C61C34-3AAE-4BBA-B9A6-58274AFE0D36}" type="presOf" srcId="{08A1C70F-6692-4EE8-A1E4-53522A96E5BA}" destId="{C38E52A5-B2A0-4D16-81B6-3669D8C83141}" srcOrd="0" destOrd="0" presId="urn:microsoft.com/office/officeart/2018/2/layout/IconVerticalSolidList"/>
    <dgm:cxn modelId="{3A139348-17FF-4905-96B5-ED1094D5C20D}" srcId="{32139BB9-F79B-4E71-BC29-FF5F4F170977}" destId="{08A1C70F-6692-4EE8-A1E4-53522A96E5BA}" srcOrd="1" destOrd="0" parTransId="{E39FED87-C83A-40C0-ADD6-47860E9B55C9}" sibTransId="{23FCD72C-468F-46A8-BA89-5D579B352155}"/>
    <dgm:cxn modelId="{C3FB627A-E348-4AD1-80E0-99E6C497A14A}" type="presOf" srcId="{32139BB9-F79B-4E71-BC29-FF5F4F170977}" destId="{75337E76-2654-41AD-9F22-0ECDB78C22A4}" srcOrd="0" destOrd="0" presId="urn:microsoft.com/office/officeart/2018/2/layout/IconVerticalSolidList"/>
    <dgm:cxn modelId="{2C9E7D7E-45FE-4FDC-BE7E-5E773080B2DB}" srcId="{32139BB9-F79B-4E71-BC29-FF5F4F170977}" destId="{3FAE0924-5CA5-47FE-B69D-FDEE26C9EFDF}" srcOrd="2" destOrd="0" parTransId="{692F382E-54F7-4D54-8A23-4B5300A59F50}" sibTransId="{AECCA27B-134A-49BE-B369-0B9562F086DD}"/>
    <dgm:cxn modelId="{FF1061C7-4EE0-4C66-A090-BF8A1914979D}" type="presOf" srcId="{B3A5895B-33C3-4558-A905-FCBCF601103F}" destId="{2BB2AFC6-ADC4-40A5-9356-3510F4DE152D}" srcOrd="0" destOrd="0" presId="urn:microsoft.com/office/officeart/2018/2/layout/IconVerticalSolidList"/>
    <dgm:cxn modelId="{358A6AE0-129D-4F82-83DD-508DDCC08285}" srcId="{32139BB9-F79B-4E71-BC29-FF5F4F170977}" destId="{B3A5895B-33C3-4558-A905-FCBCF601103F}" srcOrd="0" destOrd="0" parTransId="{9A219048-FFDA-487A-9CF5-939706E54789}" sibTransId="{0D70DED2-2F04-45D3-A135-101A9E5B8E50}"/>
    <dgm:cxn modelId="{8BACFFFD-16A7-4693-9F59-2467ED4FB8F2}" type="presOf" srcId="{3FAE0924-5CA5-47FE-B69D-FDEE26C9EFDF}" destId="{E05D1074-E59D-47DD-B743-ACB3B93D01D0}" srcOrd="0" destOrd="0" presId="urn:microsoft.com/office/officeart/2018/2/layout/IconVerticalSolidList"/>
    <dgm:cxn modelId="{4433306D-16CA-4BA2-97C1-BC451A6390D1}" type="presParOf" srcId="{75337E76-2654-41AD-9F22-0ECDB78C22A4}" destId="{1D0A2BE3-9FC0-4999-9D4C-8975D57DA58A}" srcOrd="0" destOrd="0" presId="urn:microsoft.com/office/officeart/2018/2/layout/IconVerticalSolidList"/>
    <dgm:cxn modelId="{D1FF252B-5DB3-45A3-9C93-2934EA9542ED}" type="presParOf" srcId="{1D0A2BE3-9FC0-4999-9D4C-8975D57DA58A}" destId="{1B4E50D1-7BB2-457C-8F04-2B6AB74CBDC1}" srcOrd="0" destOrd="0" presId="urn:microsoft.com/office/officeart/2018/2/layout/IconVerticalSolidList"/>
    <dgm:cxn modelId="{3CE5A1EB-BCC5-43B8-BCD6-55DC612CD66B}" type="presParOf" srcId="{1D0A2BE3-9FC0-4999-9D4C-8975D57DA58A}" destId="{784513D5-8B3D-46FA-A001-726A3262C5C3}" srcOrd="1" destOrd="0" presId="urn:microsoft.com/office/officeart/2018/2/layout/IconVerticalSolidList"/>
    <dgm:cxn modelId="{08E6E333-5407-4297-A270-69C4DB085232}" type="presParOf" srcId="{1D0A2BE3-9FC0-4999-9D4C-8975D57DA58A}" destId="{9BEF6248-0F63-47F3-879A-0A40B0850391}" srcOrd="2" destOrd="0" presId="urn:microsoft.com/office/officeart/2018/2/layout/IconVerticalSolidList"/>
    <dgm:cxn modelId="{1B04A5AE-5513-4F15-BBAA-B51274A4A561}" type="presParOf" srcId="{1D0A2BE3-9FC0-4999-9D4C-8975D57DA58A}" destId="{2BB2AFC6-ADC4-40A5-9356-3510F4DE152D}" srcOrd="3" destOrd="0" presId="urn:microsoft.com/office/officeart/2018/2/layout/IconVerticalSolidList"/>
    <dgm:cxn modelId="{78CB81F2-354A-4CDB-BD11-BADF1BEE2828}" type="presParOf" srcId="{75337E76-2654-41AD-9F22-0ECDB78C22A4}" destId="{FD148402-60D4-4144-AF82-D6184543CA9A}" srcOrd="1" destOrd="0" presId="urn:microsoft.com/office/officeart/2018/2/layout/IconVerticalSolidList"/>
    <dgm:cxn modelId="{24903F9E-E174-4D7D-96F9-4619AA5B84C1}" type="presParOf" srcId="{75337E76-2654-41AD-9F22-0ECDB78C22A4}" destId="{32EDE81D-F0F1-4FCE-854E-337C684318C1}" srcOrd="2" destOrd="0" presId="urn:microsoft.com/office/officeart/2018/2/layout/IconVerticalSolidList"/>
    <dgm:cxn modelId="{E8670F08-27C3-4AC8-A722-F823BC4B0AA9}" type="presParOf" srcId="{32EDE81D-F0F1-4FCE-854E-337C684318C1}" destId="{4B27B358-E942-46C0-8822-7E2260F3049E}" srcOrd="0" destOrd="0" presId="urn:microsoft.com/office/officeart/2018/2/layout/IconVerticalSolidList"/>
    <dgm:cxn modelId="{D831493D-B785-437B-80EB-E5323BC280BB}" type="presParOf" srcId="{32EDE81D-F0F1-4FCE-854E-337C684318C1}" destId="{7EEDCADD-FC24-45EC-B52D-3C0894458CC3}" srcOrd="1" destOrd="0" presId="urn:microsoft.com/office/officeart/2018/2/layout/IconVerticalSolidList"/>
    <dgm:cxn modelId="{B15CE5BA-1D94-48F6-8FA0-14D94C9163BB}" type="presParOf" srcId="{32EDE81D-F0F1-4FCE-854E-337C684318C1}" destId="{918CDBBD-B4EC-4715-8517-84020A5A0775}" srcOrd="2" destOrd="0" presId="urn:microsoft.com/office/officeart/2018/2/layout/IconVerticalSolidList"/>
    <dgm:cxn modelId="{239455D2-DD36-46B5-8078-5E67E8729B33}" type="presParOf" srcId="{32EDE81D-F0F1-4FCE-854E-337C684318C1}" destId="{C38E52A5-B2A0-4D16-81B6-3669D8C83141}" srcOrd="3" destOrd="0" presId="urn:microsoft.com/office/officeart/2018/2/layout/IconVerticalSolidList"/>
    <dgm:cxn modelId="{BDA3443F-3D69-4C2D-8D47-2A6B1D8D4E86}" type="presParOf" srcId="{75337E76-2654-41AD-9F22-0ECDB78C22A4}" destId="{00710A29-5A14-4EA1-9A5F-02E715FA4B4C}" srcOrd="3" destOrd="0" presId="urn:microsoft.com/office/officeart/2018/2/layout/IconVerticalSolidList"/>
    <dgm:cxn modelId="{E9F9D24E-C679-4601-A410-0B0016DFF609}" type="presParOf" srcId="{75337E76-2654-41AD-9F22-0ECDB78C22A4}" destId="{5ABD6695-E4A6-4B5F-8BEB-2D595B9062D9}" srcOrd="4" destOrd="0" presId="urn:microsoft.com/office/officeart/2018/2/layout/IconVerticalSolidList"/>
    <dgm:cxn modelId="{6A5BC3F6-6EBF-413C-A8EC-0D42806D7919}" type="presParOf" srcId="{5ABD6695-E4A6-4B5F-8BEB-2D595B9062D9}" destId="{76717C26-2C50-4B30-9389-56AA814A953D}" srcOrd="0" destOrd="0" presId="urn:microsoft.com/office/officeart/2018/2/layout/IconVerticalSolidList"/>
    <dgm:cxn modelId="{3109BD27-3D72-4D5D-936D-583201FCFD55}" type="presParOf" srcId="{5ABD6695-E4A6-4B5F-8BEB-2D595B9062D9}" destId="{5AC70930-C187-4AF4-BCAD-98B0CC8A89AD}" srcOrd="1" destOrd="0" presId="urn:microsoft.com/office/officeart/2018/2/layout/IconVerticalSolidList"/>
    <dgm:cxn modelId="{7153D780-A6E1-4077-BA81-149CD39AA24F}" type="presParOf" srcId="{5ABD6695-E4A6-4B5F-8BEB-2D595B9062D9}" destId="{949B1632-B1E3-492E-A438-745CBA750AA3}" srcOrd="2" destOrd="0" presId="urn:microsoft.com/office/officeart/2018/2/layout/IconVerticalSolidList"/>
    <dgm:cxn modelId="{026AA242-9188-48E9-A1F7-5C391BD0DC0C}" type="presParOf" srcId="{5ABD6695-E4A6-4B5F-8BEB-2D595B9062D9}" destId="{E05D1074-E59D-47DD-B743-ACB3B93D01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E50D1-7BB2-457C-8F04-2B6AB74CBDC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513D5-8B3D-46FA-A001-726A3262C5C3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2AFC6-ADC4-40A5-9356-3510F4DE152D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We have our view and our model</a:t>
          </a:r>
          <a:endParaRPr lang="en-US" sz="2500" kern="1200"/>
        </a:p>
      </dsp:txBody>
      <dsp:txXfrm>
        <a:off x="1435590" y="531"/>
        <a:ext cx="9080009" cy="1242935"/>
      </dsp:txXfrm>
    </dsp:sp>
    <dsp:sp modelId="{4B27B358-E942-46C0-8822-7E2260F3049E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DCADD-FC24-45EC-B52D-3C0894458CC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E52A5-B2A0-4D16-81B6-3669D8C83141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BUT our model is within our view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6717C26-2C50-4B30-9389-56AA814A953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70930-C187-4AF4-BCAD-98B0CC8A89A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D1074-E59D-47DD-B743-ACB3B93D01D0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To move our model from our view, we will introduce a data store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75D9-DB19-9646-63B2-DDBFE7A6F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B2BA6-A1F2-0517-30AC-1DE69276E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42584-FA71-C559-ADAD-CF9AADF2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3D61-9D45-07F8-C1DB-01C71B01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3587-51F1-112F-51B5-96371711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448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8245-E033-0E5C-8ABE-E739FC60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50F3A-A4DE-73BE-28E9-E8D74B597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CD3EB-73E0-CDEE-C2C2-CF0F9EFF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0ED0-EBD3-5C41-E556-327BB076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1E1E4-1D9D-A99B-9FE0-76075B41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555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003EF-0C13-D6AE-123D-F6AD754B4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E3C94-5305-3A88-5D1C-F5CB04043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B682-140C-6297-0B09-BF8251DC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80B9F-DA7D-CA59-E2D6-F35722CD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63700-B295-2708-DFA0-697741F7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858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601C-233C-5F78-0EE6-D833716F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DA4F-E23D-718D-1CA3-CBD026A88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92066-705D-F2F2-A99A-099BE9A8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65EE-701D-714F-9EE9-618B2C50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07DC-2B2F-FF41-3F17-EEC1EE87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264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C307-F155-6B2D-5C22-777BBDA2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77006-FE37-BBCB-69DB-C930C89B0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F8B5-017D-2C44-447B-31175513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CD851-6AE3-7539-C947-499FD195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BE560-46EC-BBA9-34E7-16F4D3B6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490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8A-D42C-5558-499B-9DCBC50C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7B68-9780-3D26-5F60-FCB350F57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1F1C1-9508-4C95-A224-BA15F817C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CFABB-A7AD-7AE9-BCFC-B4DBE7D4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C7C44-7023-7F4F-6542-1AE6B67C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6526E-37D2-74AD-7CB9-85AD3FBA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218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23F3-B44D-3382-D72A-CFE408A6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E6DF3-36D4-C435-C2F4-21ED7875E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793F8-BC27-9D9C-6B56-59A6ACB6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E435E-6EEA-3B24-D52B-ED961B483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56F4B-E7CE-045F-5452-25A2E690D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40FF4-3310-8F3E-7F82-AAC44578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C57F1-52E5-9A13-F229-373E2986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82FBE-B70F-9F64-4240-24C9D6CC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324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9196-19F7-031E-6F2B-0A20EBC7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4585B-938F-84FE-341B-F6F27306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0396F-FD85-FF1D-B27B-4E0B66F2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C5BF1-9BE1-DE35-89BD-9A391E2D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856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AC7B0-E313-F2E7-C293-1D0B7B77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A788A-A595-63F6-B5C1-8A5D7FB1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46A4-C0E6-2404-495A-6A36BD7C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191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37FC-7F45-8873-C6E7-73509A52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3059-A85B-7FC3-A913-DA6128086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5E0CD-3D44-FD5B-3800-39D21791F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EC5C1-486D-EA2E-3BAE-1C0EEAA9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E0F13-61EA-F59D-8225-E73F65FD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5670-ECE1-0ECB-6868-2D990CE2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153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5243-6EA4-2990-6E50-CAB2E8A8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D857E-5BE7-C957-B07E-DAB1B1197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65CAF-CC00-D8ED-B6D8-627B02030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DCF2D-23F1-DB2C-0DF4-7FBCFB0A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A0391-FA63-05A1-EF99-649A71C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3C591-F3F2-5A7C-CFD6-7DF9776D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056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528A75-B1DC-6030-0921-8400001B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6340-90ED-BD54-EDF4-1E70D89C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323D-4FD5-1C46-0424-8C3B4B818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75B616-741D-304B-A463-0422FF4A5AA0}" type="datetimeFigureOut">
              <a:rPr lang="en-IE" smtClean="0"/>
              <a:t>17/04/2024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93BDA-D5AD-DB6E-2B6F-D87963194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66B09-41ED-D5E8-1806-15B6C0AE0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1FEC8F-87F4-544B-8230-8289C0E6ECC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15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 driven user interface">
            <a:extLst>
              <a:ext uri="{FF2B5EF4-FFF2-40B4-BE49-F238E27FC236}">
                <a16:creationId xmlns:a16="http://schemas.microsoft.com/office/drawing/2014/main" id="{3E5A787A-C1A0-BCA7-03D9-52A3E0508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8" b="1470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1D932-961A-FF2F-6BEC-90143F9C0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Data Driven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767EA-0766-E2DF-C7FE-D91A41AC2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John Rellis</a:t>
            </a:r>
          </a:p>
          <a:p>
            <a:r>
              <a:rPr lang="en-IE">
                <a:solidFill>
                  <a:srgbClr val="FFFFFF"/>
                </a:solidFill>
              </a:rPr>
              <a:t>Web Development 1</a:t>
            </a:r>
          </a:p>
        </p:txBody>
      </p:sp>
    </p:spTree>
    <p:extLst>
      <p:ext uri="{BB962C8B-B14F-4D97-AF65-F5344CB8AC3E}">
        <p14:creationId xmlns:p14="http://schemas.microsoft.com/office/powerpoint/2010/main" val="380538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C455-53DF-00F7-A816-A30E40D0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playlist-</a:t>
            </a:r>
            <a:r>
              <a:rPr lang="en-IE" dirty="0" err="1"/>
              <a:t>item.js</a:t>
            </a:r>
            <a:r>
              <a:rPr lang="en-IE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5AAE-E2AB-7342-BA29-ACE07683C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60" y="1825625"/>
            <a:ext cx="5337540" cy="4351338"/>
          </a:xfrm>
        </p:spPr>
        <p:txBody>
          <a:bodyPr/>
          <a:lstStyle/>
          <a:p>
            <a:r>
              <a:rPr lang="en-IE" dirty="0"/>
              <a:t>Create a new file</a:t>
            </a:r>
          </a:p>
          <a:p>
            <a:pPr lvl="1"/>
            <a:r>
              <a:rPr lang="en-IE" dirty="0" err="1"/>
              <a:t>js</a:t>
            </a:r>
            <a:r>
              <a:rPr lang="en-IE" dirty="0"/>
              <a:t>/components/playlist-</a:t>
            </a:r>
            <a:r>
              <a:rPr lang="en-IE" dirty="0" err="1"/>
              <a:t>item.js</a:t>
            </a:r>
            <a:endParaRPr lang="en-IE" dirty="0"/>
          </a:p>
          <a:p>
            <a:pPr lvl="1"/>
            <a:r>
              <a:rPr lang="en-IE" dirty="0"/>
              <a:t>Add a function called </a:t>
            </a:r>
            <a:r>
              <a:rPr lang="en-IE" dirty="0" err="1"/>
              <a:t>createPlaylistItem</a:t>
            </a:r>
            <a:endParaRPr lang="en-IE" dirty="0"/>
          </a:p>
          <a:p>
            <a:pPr lvl="1"/>
            <a:r>
              <a:rPr lang="en-IE" dirty="0"/>
              <a:t>Returns a string that has playlist item information populated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F1A2B-9C63-0F70-6E7A-C8CE71C6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30" y="4373130"/>
            <a:ext cx="37338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1B837-9ECE-9EBA-1B88-D28DDC07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40" y="6176963"/>
            <a:ext cx="5867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F58F0-CC0D-D803-44E1-0B7BB39A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40" y="1514714"/>
            <a:ext cx="5620480" cy="44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E37A0-1336-7CF7-9952-3BBE336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68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30BFE-9078-EB01-76E3-08F0D2EC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46" y="1306415"/>
            <a:ext cx="6287654" cy="3980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5CF53-B9E4-FA5E-BC8F-86EA7667EA60}"/>
              </a:ext>
            </a:extLst>
          </p:cNvPr>
          <p:cNvSpPr txBox="1"/>
          <p:nvPr/>
        </p:nvSpPr>
        <p:spPr>
          <a:xfrm>
            <a:off x="7949046" y="286326"/>
            <a:ext cx="219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Before vs After</a:t>
            </a:r>
          </a:p>
        </p:txBody>
      </p:sp>
    </p:spTree>
    <p:extLst>
      <p:ext uri="{BB962C8B-B14F-4D97-AF65-F5344CB8AC3E}">
        <p14:creationId xmlns:p14="http://schemas.microsoft.com/office/powerpoint/2010/main" val="514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4AEDDA43-8098-DBE2-644A-FA28FD325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2" r="1" b="1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FA90D-CDBA-F141-F16F-9D41D00A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Lots of new words…</a:t>
            </a:r>
          </a:p>
        </p:txBody>
      </p:sp>
    </p:spTree>
    <p:extLst>
      <p:ext uri="{BB962C8B-B14F-4D97-AF65-F5344CB8AC3E}">
        <p14:creationId xmlns:p14="http://schemas.microsoft.com/office/powerpoint/2010/main" val="199510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A367-E3C8-F319-5B0B-FBB1C186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E" sz="3600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A361-B7F1-505A-B6B1-4EB3D3E5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8" y="1841526"/>
            <a:ext cx="6418164" cy="4431882"/>
          </a:xfrm>
        </p:spPr>
        <p:txBody>
          <a:bodyPr anchor="ctr">
            <a:normAutofit/>
          </a:bodyPr>
          <a:lstStyle/>
          <a:p>
            <a:r>
              <a:rPr lang="en-IE" sz="1800" dirty="0">
                <a:solidFill>
                  <a:schemeClr val="tx2"/>
                </a:solidFill>
              </a:rPr>
              <a:t>A representation of a real-world domain in data, in our domain of music streaming a model is made up of</a:t>
            </a:r>
          </a:p>
          <a:p>
            <a:pPr lvl="1"/>
            <a:r>
              <a:rPr lang="en-IE" sz="1800" dirty="0">
                <a:solidFill>
                  <a:schemeClr val="tx2"/>
                </a:solidFill>
              </a:rPr>
              <a:t>Entities </a:t>
            </a:r>
            <a:r>
              <a:rPr lang="en-IE" sz="1800" dirty="0">
                <a:solidFill>
                  <a:schemeClr val="tx2"/>
                </a:solidFill>
                <a:sym typeface="Wingdings" pitchFamily="2" charset="2"/>
              </a:rPr>
              <a:t> playlists, songs, artists, albums</a:t>
            </a:r>
          </a:p>
          <a:p>
            <a:pPr lvl="1"/>
            <a:r>
              <a:rPr lang="en-IE" sz="1800" dirty="0">
                <a:solidFill>
                  <a:schemeClr val="tx2"/>
                </a:solidFill>
                <a:sym typeface="Wingdings" pitchFamily="2" charset="2"/>
              </a:rPr>
              <a:t>Attributes  the properties that make up our entities, e.g. album name, album art</a:t>
            </a:r>
          </a:p>
          <a:p>
            <a:pPr lvl="1"/>
            <a:r>
              <a:rPr lang="en-IE" sz="1800" dirty="0">
                <a:solidFill>
                  <a:schemeClr val="tx2"/>
                </a:solidFill>
                <a:sym typeface="Wingdings" pitchFamily="2" charset="2"/>
              </a:rPr>
              <a:t>Relationships  How are entities related? A playlist has many songs, an artist has many albums</a:t>
            </a:r>
            <a:endParaRPr lang="en-IE" sz="1800" dirty="0">
              <a:solidFill>
                <a:schemeClr val="tx2"/>
              </a:solidFill>
            </a:endParaRPr>
          </a:p>
          <a:p>
            <a:r>
              <a:rPr lang="en-IE" sz="1800" dirty="0">
                <a:solidFill>
                  <a:schemeClr val="tx2"/>
                </a:solidFill>
              </a:rPr>
              <a:t>A domain refers to a specific subject area, problem space, or application area that a software system or model is designed to address such as music streaming, banking, e-commerce, education, movie industry, home espresso making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J">
            <a:extLst>
              <a:ext uri="{FF2B5EF4-FFF2-40B4-BE49-F238E27FC236}">
                <a16:creationId xmlns:a16="http://schemas.microsoft.com/office/drawing/2014/main" id="{D0FDC59F-E1A3-713A-A8FE-FD3079CC6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16F77-71E3-358E-9FAB-4F6DE664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E" sz="3600">
                <a:solidFill>
                  <a:schemeClr val="tx2"/>
                </a:solidFill>
              </a:rPr>
              <a:t>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A804-1659-C77E-4C51-CB553E026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IE" sz="1800">
                <a:solidFill>
                  <a:schemeClr val="tx2"/>
                </a:solidFill>
              </a:rPr>
              <a:t>A view is our user interface, in this case, our HTML, CSS and JavaScript</a:t>
            </a:r>
          </a:p>
          <a:p>
            <a:r>
              <a:rPr lang="en-IE" sz="1800">
                <a:solidFill>
                  <a:schemeClr val="tx2"/>
                </a:solidFill>
              </a:rPr>
              <a:t>It is what the user sees and interacts with</a:t>
            </a:r>
          </a:p>
          <a:p>
            <a:r>
              <a:rPr lang="en-IE" sz="1800">
                <a:solidFill>
                  <a:schemeClr val="tx2"/>
                </a:solidFill>
              </a:rPr>
              <a:t>A view is used to allow viewing of the data model as well as interacting with the data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68AB83ED-437F-B692-0C6C-AE4F8CEBE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16F77-71E3-358E-9FAB-4F6DE664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E" sz="3600" dirty="0">
                <a:solidFill>
                  <a:schemeClr val="tx2"/>
                </a:solidFill>
              </a:rPr>
              <a:t>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A804-1659-C77E-4C51-CB553E026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IE" sz="1800" dirty="0">
                <a:solidFill>
                  <a:schemeClr val="tx2"/>
                </a:solidFill>
              </a:rPr>
              <a:t>A reusable piece of user interface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68AB83ED-437F-B692-0C6C-AE4F8CEBE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0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08B9-8560-612E-8DA9-10FB5DB2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Model – View –Controller (kind of)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1EB2A-05D4-F51A-E35D-4C5F6BD536E7}"/>
              </a:ext>
            </a:extLst>
          </p:cNvPr>
          <p:cNvSpPr/>
          <p:nvPr/>
        </p:nvSpPr>
        <p:spPr>
          <a:xfrm>
            <a:off x="221498" y="2259151"/>
            <a:ext cx="2521527" cy="907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A200D-0E3D-B810-A94C-31A35E4806CF}"/>
              </a:ext>
            </a:extLst>
          </p:cNvPr>
          <p:cNvSpPr/>
          <p:nvPr/>
        </p:nvSpPr>
        <p:spPr>
          <a:xfrm>
            <a:off x="4835236" y="2203079"/>
            <a:ext cx="2521527" cy="907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9BA85-99B6-A3F3-3509-B623CB29ECF8}"/>
              </a:ext>
            </a:extLst>
          </p:cNvPr>
          <p:cNvSpPr/>
          <p:nvPr/>
        </p:nvSpPr>
        <p:spPr>
          <a:xfrm>
            <a:off x="9448975" y="2144305"/>
            <a:ext cx="2521527" cy="907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D231D-4C47-1982-20D0-C1501685EBFF}"/>
              </a:ext>
            </a:extLst>
          </p:cNvPr>
          <p:cNvSpPr txBox="1"/>
          <p:nvPr/>
        </p:nvSpPr>
        <p:spPr>
          <a:xfrm>
            <a:off x="221498" y="4016400"/>
            <a:ext cx="11462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Model View Controller, or MVC, is typically an event driven pattern for creating a data driven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We will use a simplified version to help us compartmentalise our data from our view without the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Our view will request data from the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The controller will format the user request so that it is suitable for model, it may perform multiple queries for one user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The controller will format the data so that it makes sense to the view from the perspective of it’s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This is a layered approach to application design to help us enforce Separation of Concerns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The view is concerned with displaying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The controller is concerned with formatting and preparing user requests and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The model is concerned with storing and allowing access to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E355C-D622-042F-3607-F10D8FDB499C}"/>
              </a:ext>
            </a:extLst>
          </p:cNvPr>
          <p:cNvCxnSpPr/>
          <p:nvPr/>
        </p:nvCxnSpPr>
        <p:spPr>
          <a:xfrm>
            <a:off x="2743024" y="2463572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972CE2-0066-B1B4-BEA2-30481BEF982E}"/>
              </a:ext>
            </a:extLst>
          </p:cNvPr>
          <p:cNvSpPr txBox="1"/>
          <p:nvPr/>
        </p:nvSpPr>
        <p:spPr>
          <a:xfrm>
            <a:off x="2875483" y="2130275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Can I have data?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82D69D-EB5C-7AB2-F1A6-9AD20F6607FD}"/>
              </a:ext>
            </a:extLst>
          </p:cNvPr>
          <p:cNvCxnSpPr/>
          <p:nvPr/>
        </p:nvCxnSpPr>
        <p:spPr>
          <a:xfrm>
            <a:off x="2743024" y="2976190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68742F-CDA5-A2BF-D7FC-D3108AA00CA9}"/>
              </a:ext>
            </a:extLst>
          </p:cNvPr>
          <p:cNvSpPr txBox="1"/>
          <p:nvPr/>
        </p:nvSpPr>
        <p:spPr>
          <a:xfrm>
            <a:off x="2680032" y="3043695"/>
            <a:ext cx="221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Can you update this data?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3F37AD-0D20-67A7-B5CC-4824B6032B5C}"/>
              </a:ext>
            </a:extLst>
          </p:cNvPr>
          <p:cNvCxnSpPr/>
          <p:nvPr/>
        </p:nvCxnSpPr>
        <p:spPr>
          <a:xfrm>
            <a:off x="7356763" y="2441527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F47A85-2FF0-BBF1-8137-1C1A9801C352}"/>
              </a:ext>
            </a:extLst>
          </p:cNvPr>
          <p:cNvSpPr txBox="1"/>
          <p:nvPr/>
        </p:nvSpPr>
        <p:spPr>
          <a:xfrm>
            <a:off x="7450936" y="2074485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Give me this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5FFD7-B34D-522C-A5CA-2AB7F8720127}"/>
              </a:ext>
            </a:extLst>
          </p:cNvPr>
          <p:cNvCxnSpPr/>
          <p:nvPr/>
        </p:nvCxnSpPr>
        <p:spPr>
          <a:xfrm>
            <a:off x="7356180" y="2976190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2AF0BA-5112-9020-C6BF-E6033921C65F}"/>
              </a:ext>
            </a:extLst>
          </p:cNvPr>
          <p:cNvSpPr txBox="1"/>
          <p:nvPr/>
        </p:nvSpPr>
        <p:spPr>
          <a:xfrm>
            <a:off x="7450936" y="305853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Update this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9903E-8336-D3F9-D136-4E552553CC70}"/>
              </a:ext>
            </a:extLst>
          </p:cNvPr>
          <p:cNvSpPr txBox="1"/>
          <p:nvPr/>
        </p:nvSpPr>
        <p:spPr>
          <a:xfrm>
            <a:off x="4895091" y="1758192"/>
            <a:ext cx="236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 will prepare the data </a:t>
            </a:r>
          </a:p>
        </p:txBody>
      </p:sp>
    </p:spTree>
    <p:extLst>
      <p:ext uri="{BB962C8B-B14F-4D97-AF65-F5344CB8AC3E}">
        <p14:creationId xmlns:p14="http://schemas.microsoft.com/office/powerpoint/2010/main" val="110195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08B9-8560-612E-8DA9-10FB5DB2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D231D-4C47-1982-20D0-C1501685EBFF}"/>
              </a:ext>
            </a:extLst>
          </p:cNvPr>
          <p:cNvSpPr txBox="1"/>
          <p:nvPr/>
        </p:nvSpPr>
        <p:spPr>
          <a:xfrm>
            <a:off x="4119417" y="2505670"/>
            <a:ext cx="4248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That’s a lot, we will return to Model-View-Controller next week, I just wanted to plant the seed</a:t>
            </a:r>
          </a:p>
        </p:txBody>
      </p:sp>
      <p:pic>
        <p:nvPicPr>
          <p:cNvPr id="2050" name="Picture 2" descr="John Travolta Meme&quot; Sticker for Sale by AngelRoot | John travolta meme, John  travolta, Memes">
            <a:extLst>
              <a:ext uri="{FF2B5EF4-FFF2-40B4-BE49-F238E27FC236}">
                <a16:creationId xmlns:a16="http://schemas.microsoft.com/office/drawing/2014/main" id="{87C20C0E-1F6C-75D7-8CA5-2555AC0A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291" y="4036291"/>
            <a:ext cx="2821709" cy="28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8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08B9-8560-612E-8DA9-10FB5DB2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Model – View –Controller (kind of)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1EB2A-05D4-F51A-E35D-4C5F6BD536E7}"/>
              </a:ext>
            </a:extLst>
          </p:cNvPr>
          <p:cNvSpPr/>
          <p:nvPr/>
        </p:nvSpPr>
        <p:spPr>
          <a:xfrm>
            <a:off x="221498" y="2259151"/>
            <a:ext cx="2521527" cy="907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A200D-0E3D-B810-A94C-31A35E4806CF}"/>
              </a:ext>
            </a:extLst>
          </p:cNvPr>
          <p:cNvSpPr/>
          <p:nvPr/>
        </p:nvSpPr>
        <p:spPr>
          <a:xfrm>
            <a:off x="4835236" y="2203079"/>
            <a:ext cx="2521527" cy="907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9BA85-99B6-A3F3-3509-B623CB29ECF8}"/>
              </a:ext>
            </a:extLst>
          </p:cNvPr>
          <p:cNvSpPr/>
          <p:nvPr/>
        </p:nvSpPr>
        <p:spPr>
          <a:xfrm>
            <a:off x="9448975" y="2144305"/>
            <a:ext cx="2521527" cy="907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D231D-4C47-1982-20D0-C1501685EBFF}"/>
              </a:ext>
            </a:extLst>
          </p:cNvPr>
          <p:cNvSpPr txBox="1"/>
          <p:nvPr/>
        </p:nvSpPr>
        <p:spPr>
          <a:xfrm>
            <a:off x="4016898" y="4433310"/>
            <a:ext cx="4221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For now, we will ignore the controller and allow the view to interact directly with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E355C-D622-042F-3607-F10D8FDB499C}"/>
              </a:ext>
            </a:extLst>
          </p:cNvPr>
          <p:cNvCxnSpPr/>
          <p:nvPr/>
        </p:nvCxnSpPr>
        <p:spPr>
          <a:xfrm>
            <a:off x="2743024" y="2463572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972CE2-0066-B1B4-BEA2-30481BEF982E}"/>
              </a:ext>
            </a:extLst>
          </p:cNvPr>
          <p:cNvSpPr txBox="1"/>
          <p:nvPr/>
        </p:nvSpPr>
        <p:spPr>
          <a:xfrm>
            <a:off x="2875483" y="2130275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Can I have data?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82D69D-EB5C-7AB2-F1A6-9AD20F6607FD}"/>
              </a:ext>
            </a:extLst>
          </p:cNvPr>
          <p:cNvCxnSpPr/>
          <p:nvPr/>
        </p:nvCxnSpPr>
        <p:spPr>
          <a:xfrm>
            <a:off x="2743024" y="2976190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68742F-CDA5-A2BF-D7FC-D3108AA00CA9}"/>
              </a:ext>
            </a:extLst>
          </p:cNvPr>
          <p:cNvSpPr txBox="1"/>
          <p:nvPr/>
        </p:nvSpPr>
        <p:spPr>
          <a:xfrm>
            <a:off x="2680032" y="3043695"/>
            <a:ext cx="221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Can you update this data?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3F37AD-0D20-67A7-B5CC-4824B6032B5C}"/>
              </a:ext>
            </a:extLst>
          </p:cNvPr>
          <p:cNvCxnSpPr/>
          <p:nvPr/>
        </p:nvCxnSpPr>
        <p:spPr>
          <a:xfrm>
            <a:off x="7356763" y="2441527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F47A85-2FF0-BBF1-8137-1C1A9801C352}"/>
              </a:ext>
            </a:extLst>
          </p:cNvPr>
          <p:cNvSpPr txBox="1"/>
          <p:nvPr/>
        </p:nvSpPr>
        <p:spPr>
          <a:xfrm>
            <a:off x="7450936" y="2074485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Give me this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5FFD7-B34D-522C-A5CA-2AB7F8720127}"/>
              </a:ext>
            </a:extLst>
          </p:cNvPr>
          <p:cNvCxnSpPr/>
          <p:nvPr/>
        </p:nvCxnSpPr>
        <p:spPr>
          <a:xfrm>
            <a:off x="7356180" y="2976190"/>
            <a:ext cx="209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2AF0BA-5112-9020-C6BF-E6033921C65F}"/>
              </a:ext>
            </a:extLst>
          </p:cNvPr>
          <p:cNvSpPr txBox="1"/>
          <p:nvPr/>
        </p:nvSpPr>
        <p:spPr>
          <a:xfrm>
            <a:off x="7450936" y="305853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Update this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9903E-8336-D3F9-D136-4E552553CC70}"/>
              </a:ext>
            </a:extLst>
          </p:cNvPr>
          <p:cNvSpPr txBox="1"/>
          <p:nvPr/>
        </p:nvSpPr>
        <p:spPr>
          <a:xfrm>
            <a:off x="4895091" y="1758192"/>
            <a:ext cx="236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 will prepare the data </a:t>
            </a:r>
          </a:p>
        </p:txBody>
      </p:sp>
      <p:sp>
        <p:nvSpPr>
          <p:cNvPr id="3" name="Multiply 2">
            <a:extLst>
              <a:ext uri="{FF2B5EF4-FFF2-40B4-BE49-F238E27FC236}">
                <a16:creationId xmlns:a16="http://schemas.microsoft.com/office/drawing/2014/main" id="{8F8F5CB1-52BE-CFE2-1289-C509073DA28E}"/>
              </a:ext>
            </a:extLst>
          </p:cNvPr>
          <p:cNvSpPr/>
          <p:nvPr/>
        </p:nvSpPr>
        <p:spPr>
          <a:xfrm>
            <a:off x="3642914" y="1267396"/>
            <a:ext cx="4969163" cy="2890982"/>
          </a:xfrm>
          <a:prstGeom prst="mathMultiply">
            <a:avLst/>
          </a:prstGeom>
          <a:solidFill>
            <a:srgbClr val="FF0000">
              <a:alpha val="7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077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C9FB-FE93-4A21-9641-7CFE1EB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Introduce a data store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FFD372D-1C69-103E-15EA-66099DA9CD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76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B5CA80-F894-8CC9-C4BF-0E4B2008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chemeClr val="tx2"/>
                </a:solidFill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17C8-4C63-7964-F425-5110BBF2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IE" sz="1800" dirty="0">
                <a:solidFill>
                  <a:schemeClr val="tx2"/>
                </a:solidFill>
              </a:rPr>
              <a:t>What is a data model?</a:t>
            </a:r>
          </a:p>
          <a:p>
            <a:r>
              <a:rPr lang="en-IE" sz="1800" dirty="0">
                <a:solidFill>
                  <a:schemeClr val="tx2"/>
                </a:solidFill>
              </a:rPr>
              <a:t>Building a UI from data</a:t>
            </a:r>
          </a:p>
          <a:p>
            <a:r>
              <a:rPr lang="en-IE" sz="1800" dirty="0">
                <a:solidFill>
                  <a:schemeClr val="tx2"/>
                </a:solidFill>
              </a:rPr>
              <a:t>Introducing components</a:t>
            </a:r>
          </a:p>
          <a:p>
            <a:r>
              <a:rPr lang="en-IE" sz="1800" dirty="0">
                <a:solidFill>
                  <a:schemeClr val="tx2"/>
                </a:solidFill>
              </a:rPr>
              <a:t>What is model view controller?</a:t>
            </a:r>
          </a:p>
          <a:p>
            <a:r>
              <a:rPr lang="en-IE" sz="1800" dirty="0">
                <a:solidFill>
                  <a:schemeClr val="tx2"/>
                </a:solidFill>
              </a:rPr>
              <a:t>Introducing a datastore</a:t>
            </a:r>
          </a:p>
          <a:p>
            <a:r>
              <a:rPr lang="en-IE" sz="1800" dirty="0">
                <a:solidFill>
                  <a:schemeClr val="tx2"/>
                </a:solidFill>
              </a:rPr>
              <a:t>Creating a namespace</a:t>
            </a:r>
          </a:p>
        </p:txBody>
      </p:sp>
    </p:spTree>
    <p:extLst>
      <p:ext uri="{BB962C8B-B14F-4D97-AF65-F5344CB8AC3E}">
        <p14:creationId xmlns:p14="http://schemas.microsoft.com/office/powerpoint/2010/main" val="283970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C5478-E40B-6A93-59B3-867E66F2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7" y="1923472"/>
            <a:ext cx="3378200" cy="2844800"/>
          </a:xfrm>
          <a:prstGeom prst="rect">
            <a:avLst/>
          </a:prstGeom>
          <a:effectLst>
            <a:outerShdw blurRad="63500" sx="106000" sy="106000" algn="ctr" rotWithShape="0">
              <a:srgbClr val="00B0F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22174-32CF-16DA-AE1A-0CE525F1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63" y="510447"/>
            <a:ext cx="7772400" cy="567084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49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22174-32CF-16DA-AE1A-0CE525F1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3" y="1803539"/>
            <a:ext cx="5136302" cy="374751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9B22C0-5350-536A-3B02-B1F142BB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019" y="2863088"/>
            <a:ext cx="5901646" cy="1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1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eckmate in a chess game">
            <a:extLst>
              <a:ext uri="{FF2B5EF4-FFF2-40B4-BE49-F238E27FC236}">
                <a16:creationId xmlns:a16="http://schemas.microsoft.com/office/drawing/2014/main" id="{676B2E2F-9F5E-764D-24EE-155E78E31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7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8CA18B-037D-0053-A69E-00A905BA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Last piece</a:t>
            </a:r>
          </a:p>
        </p:txBody>
      </p:sp>
    </p:spTree>
    <p:extLst>
      <p:ext uri="{BB962C8B-B14F-4D97-AF65-F5344CB8AC3E}">
        <p14:creationId xmlns:p14="http://schemas.microsoft.com/office/powerpoint/2010/main" val="5830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op 10 Facts About The Solar System! - Fun Kids - the UK's children's radio  station">
            <a:extLst>
              <a:ext uri="{FF2B5EF4-FFF2-40B4-BE49-F238E27FC236}">
                <a16:creationId xmlns:a16="http://schemas.microsoft.com/office/drawing/2014/main" id="{E5FF5DCC-7E5A-4CC9-F638-38A5B3FAF6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57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D3229-C525-ED01-F6F0-C1AE8F43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Name Spacing</a:t>
            </a:r>
          </a:p>
        </p:txBody>
      </p:sp>
    </p:spTree>
    <p:extLst>
      <p:ext uri="{BB962C8B-B14F-4D97-AF65-F5344CB8AC3E}">
        <p14:creationId xmlns:p14="http://schemas.microsoft.com/office/powerpoint/2010/main" val="3863477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olours of the Solar System planets and what causes them">
            <a:extLst>
              <a:ext uri="{FF2B5EF4-FFF2-40B4-BE49-F238E27FC236}">
                <a16:creationId xmlns:a16="http://schemas.microsoft.com/office/drawing/2014/main" id="{56FBA52A-8DDB-FC53-A290-80A01AE0E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672CE-8B99-6309-CBCE-B0E5F474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E" sz="4000"/>
              <a:t>Name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4B47-DB98-385D-981F-068381C26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E" sz="1900" dirty="0"/>
              <a:t>So far we have created:</a:t>
            </a:r>
          </a:p>
          <a:p>
            <a:pPr lvl="1"/>
            <a:r>
              <a:rPr lang="en-IE" sz="1900" dirty="0" err="1"/>
              <a:t>dataStore</a:t>
            </a:r>
            <a:endParaRPr lang="en-IE" sz="1900" dirty="0"/>
          </a:p>
          <a:p>
            <a:pPr lvl="1"/>
            <a:r>
              <a:rPr lang="en-IE" sz="1900" dirty="0" err="1"/>
              <a:t>createPlaylistItem</a:t>
            </a:r>
            <a:endParaRPr lang="en-IE" sz="1900" dirty="0"/>
          </a:p>
          <a:p>
            <a:r>
              <a:rPr lang="en-IE" sz="1900" dirty="0"/>
              <a:t>These reside in the global scope</a:t>
            </a:r>
          </a:p>
          <a:p>
            <a:r>
              <a:rPr lang="en-IE" sz="1900" dirty="0"/>
              <a:t>If another application adds or manipulates a </a:t>
            </a:r>
            <a:r>
              <a:rPr lang="en-IE" sz="1900" dirty="0" err="1"/>
              <a:t>dataStore</a:t>
            </a:r>
            <a:r>
              <a:rPr lang="en-IE" sz="1900" dirty="0"/>
              <a:t> or a </a:t>
            </a:r>
            <a:r>
              <a:rPr lang="en-IE" sz="1900" dirty="0" err="1"/>
              <a:t>createPlaylistItem</a:t>
            </a:r>
            <a:r>
              <a:rPr lang="en-IE" sz="1900" dirty="0"/>
              <a:t> function, it could cause issues on the page.</a:t>
            </a:r>
          </a:p>
          <a:p>
            <a:r>
              <a:rPr lang="en-IE" sz="1900" dirty="0"/>
              <a:t>To help prevent this, we introduce our own namespace</a:t>
            </a:r>
          </a:p>
          <a:p>
            <a:endParaRPr lang="en-IE" sz="1900" dirty="0"/>
          </a:p>
          <a:p>
            <a:pPr marL="0" indent="0">
              <a:buNone/>
            </a:pPr>
            <a:endParaRPr lang="en-IE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988C6-A247-F6E0-5DDF-82BD81C8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56" y="3121892"/>
            <a:ext cx="5724062" cy="15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4BDD-5984-1D14-4395-2E6AFBE4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" y="192800"/>
            <a:ext cx="4572755" cy="1325563"/>
          </a:xfrm>
        </p:spPr>
        <p:txBody>
          <a:bodyPr/>
          <a:lstStyle/>
          <a:p>
            <a:r>
              <a:rPr lang="en-IE" dirty="0" err="1">
                <a:solidFill>
                  <a:srgbClr val="DCDCAA"/>
                </a:solidFill>
              </a:rPr>
              <a:t>dotify</a:t>
            </a:r>
            <a:r>
              <a:rPr lang="en-IE" dirty="0"/>
              <a:t> </a:t>
            </a:r>
            <a:r>
              <a:rPr lang="en-IE" dirty="0">
                <a:solidFill>
                  <a:srgbClr val="DCDCAA"/>
                </a:solidFill>
              </a:rPr>
              <a:t>namespace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CABC1-D113-3430-AC52-D54AACA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6" y="1548101"/>
            <a:ext cx="2829682" cy="2377354"/>
          </a:xfrm>
          <a:prstGeom prst="rect">
            <a:avLst/>
          </a:prstGeom>
          <a:effectLst>
            <a:outerShdw blurRad="63500" sx="106000" sy="106000" algn="ctr" rotWithShape="0">
              <a:srgbClr val="00B0F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57133-96BA-0C20-8D8F-74BF0DD4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26" y="4269393"/>
            <a:ext cx="1841500" cy="927100"/>
          </a:xfrm>
          <a:prstGeom prst="rect">
            <a:avLst/>
          </a:prstGeom>
          <a:effectLst>
            <a:outerShdw blurRad="63500" sx="108000" sy="108000" algn="ctr" rotWithShape="0">
              <a:srgbClr val="00B0F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C9EAC-1D87-E6DC-F070-988A6115D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93" y="0"/>
            <a:ext cx="6719577" cy="3649952"/>
          </a:xfrm>
          <a:prstGeom prst="rect">
            <a:avLst/>
          </a:prstGeom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DF600-97E6-956F-05B8-1777C134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230" y="3614778"/>
            <a:ext cx="4526326" cy="3243222"/>
          </a:xfrm>
          <a:prstGeom prst="rect">
            <a:avLst/>
          </a:prstGeom>
          <a:effectLst>
            <a:outerShdw blurRad="63500" sx="103983" sy="103983" algn="ctr" rotWithShape="0">
              <a:srgbClr val="00B0F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32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4BDD-5984-1D14-4395-2E6AFBE4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" y="192800"/>
            <a:ext cx="4572755" cy="1325563"/>
          </a:xfrm>
        </p:spPr>
        <p:txBody>
          <a:bodyPr/>
          <a:lstStyle/>
          <a:p>
            <a:r>
              <a:rPr lang="en-IE" dirty="0">
                <a:solidFill>
                  <a:srgbClr val="DCDCAA"/>
                </a:solidFill>
              </a:rPr>
              <a:t>Before vs After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611D9-776B-F4AF-B1C5-EFBBECAA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62" y="2863272"/>
            <a:ext cx="6081670" cy="1366981"/>
          </a:xfrm>
          <a:prstGeom prst="rect">
            <a:avLst/>
          </a:prstGeom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A6116-6C72-103F-8798-4FFD619D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" y="1284947"/>
            <a:ext cx="5716985" cy="5171272"/>
          </a:xfrm>
          <a:prstGeom prst="rect">
            <a:avLst/>
          </a:prstGeom>
          <a:effectLst>
            <a:outerShdw blurRad="63500" sx="103880" sy="103880" algn="ctr" rotWithShape="0">
              <a:srgbClr val="00B0F0">
                <a:alpha val="4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50BF5-5703-F97A-576E-B51D963BB39D}"/>
              </a:ext>
            </a:extLst>
          </p:cNvPr>
          <p:cNvSpPr txBox="1"/>
          <p:nvPr/>
        </p:nvSpPr>
        <p:spPr>
          <a:xfrm>
            <a:off x="6191435" y="4590473"/>
            <a:ext cx="5932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DCDCAA"/>
                </a:solidFill>
              </a:rPr>
              <a:t>Our UI (view) is now data driven via a data store (model)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DCDCAA"/>
                </a:solidFill>
              </a:rPr>
              <a:t>We now have a </a:t>
            </a:r>
            <a:r>
              <a:rPr lang="en-IE" dirty="0" err="1">
                <a:solidFill>
                  <a:srgbClr val="DCDCAA"/>
                </a:solidFill>
              </a:rPr>
              <a:t>dotify</a:t>
            </a:r>
            <a:r>
              <a:rPr lang="en-IE" dirty="0">
                <a:solidFill>
                  <a:srgbClr val="DCDCAA"/>
                </a:solidFill>
              </a:rPr>
              <a:t> namespace to prevent clashes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DCDCAA"/>
                </a:solidFill>
              </a:rPr>
              <a:t>We now have the ability to create components</a:t>
            </a:r>
          </a:p>
        </p:txBody>
      </p:sp>
    </p:spTree>
    <p:extLst>
      <p:ext uri="{BB962C8B-B14F-4D97-AF65-F5344CB8AC3E}">
        <p14:creationId xmlns:p14="http://schemas.microsoft.com/office/powerpoint/2010/main" val="269236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B5CA80-F894-8CC9-C4BF-0E4B2008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chemeClr val="tx2"/>
                </a:solidFill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17C8-4C63-7964-F425-5110BBF2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IE" sz="1800" dirty="0">
                <a:solidFill>
                  <a:schemeClr val="tx2"/>
                </a:solidFill>
              </a:rPr>
              <a:t>What is a data model?</a:t>
            </a:r>
          </a:p>
          <a:p>
            <a:r>
              <a:rPr lang="en-IE" sz="1800" dirty="0">
                <a:solidFill>
                  <a:schemeClr val="tx2"/>
                </a:solidFill>
              </a:rPr>
              <a:t>Building a UI from data</a:t>
            </a:r>
          </a:p>
          <a:p>
            <a:r>
              <a:rPr lang="en-IE" sz="1800" dirty="0">
                <a:solidFill>
                  <a:schemeClr val="tx2"/>
                </a:solidFill>
              </a:rPr>
              <a:t>Introducing components</a:t>
            </a:r>
          </a:p>
          <a:p>
            <a:r>
              <a:rPr lang="en-IE" sz="1800" dirty="0">
                <a:solidFill>
                  <a:schemeClr val="tx2"/>
                </a:solidFill>
              </a:rPr>
              <a:t>What is model view controller?</a:t>
            </a:r>
          </a:p>
          <a:p>
            <a:r>
              <a:rPr lang="en-IE" sz="1800" dirty="0">
                <a:solidFill>
                  <a:schemeClr val="tx2"/>
                </a:solidFill>
              </a:rPr>
              <a:t>Introducing a datastore</a:t>
            </a:r>
          </a:p>
          <a:p>
            <a:r>
              <a:rPr lang="en-IE" sz="1800" dirty="0">
                <a:solidFill>
                  <a:schemeClr val="tx2"/>
                </a:solidFill>
              </a:rPr>
              <a:t>Creating a namespace</a:t>
            </a:r>
          </a:p>
        </p:txBody>
      </p:sp>
    </p:spTree>
    <p:extLst>
      <p:ext uri="{BB962C8B-B14F-4D97-AF65-F5344CB8AC3E}">
        <p14:creationId xmlns:p14="http://schemas.microsoft.com/office/powerpoint/2010/main" val="2968330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ibrant Sunset Over the Ocean">
            <a:extLst>
              <a:ext uri="{FF2B5EF4-FFF2-40B4-BE49-F238E27FC236}">
                <a16:creationId xmlns:a16="http://schemas.microsoft.com/office/drawing/2014/main" id="{0F75B860-431D-6D60-1A30-B0B1893CA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9" b="3155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C3FE0-FA5C-B975-9E93-32002ADA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Do I need to do all this for my assignment?</a:t>
            </a:r>
          </a:p>
        </p:txBody>
      </p:sp>
    </p:spTree>
    <p:extLst>
      <p:ext uri="{BB962C8B-B14F-4D97-AF65-F5344CB8AC3E}">
        <p14:creationId xmlns:p14="http://schemas.microsoft.com/office/powerpoint/2010/main" val="16667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E7B2-2A7B-E1A7-47F3-F80054D5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754" y="2628035"/>
            <a:ext cx="1064491" cy="1325563"/>
          </a:xfrm>
        </p:spPr>
        <p:txBody>
          <a:bodyPr/>
          <a:lstStyle/>
          <a:p>
            <a:r>
              <a:rPr lang="en-IE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6108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9921-85EB-6A73-F114-5AD9B3A1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35"/>
            <a:ext cx="10515600" cy="724766"/>
          </a:xfrm>
        </p:spPr>
        <p:txBody>
          <a:bodyPr/>
          <a:lstStyle/>
          <a:p>
            <a:r>
              <a:rPr lang="en-IE"/>
              <a:t>Our present situation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38353-0888-D1E8-1D44-5BFDDE51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2" y="1220777"/>
            <a:ext cx="6657109" cy="537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8CD28-A9C5-C293-016B-D0DD8036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91" y="4414745"/>
            <a:ext cx="4173847" cy="217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7EF2E-D0B1-4E87-043A-3D53E193DBD4}"/>
              </a:ext>
            </a:extLst>
          </p:cNvPr>
          <p:cNvSpPr txBox="1"/>
          <p:nvPr/>
        </p:nvSpPr>
        <p:spPr>
          <a:xfrm>
            <a:off x="7262091" y="1510411"/>
            <a:ext cx="4173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When the page is loaded, hardcoded data is used to populate our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This is useful for learning JavaScript but in the real world it is pointless, we may as well just hardcode the values in the HTML as before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692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234D-A2E9-3CF4-33D8-F3E0D7E8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229" y="44975"/>
            <a:ext cx="2297514" cy="146139"/>
          </a:xfrm>
        </p:spPr>
        <p:txBody>
          <a:bodyPr>
            <a:noAutofit/>
          </a:bodyPr>
          <a:lstStyle/>
          <a:p>
            <a:r>
              <a:rPr lang="en-IE" sz="2000" dirty="0"/>
              <a:t>Passing Pathway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529EFE-DCA8-FB20-BCF2-F5B917F2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530878"/>
              </p:ext>
            </p:extLst>
          </p:nvPr>
        </p:nvGraphicFramePr>
        <p:xfrm>
          <a:off x="87141" y="236089"/>
          <a:ext cx="11868558" cy="6610415"/>
        </p:xfrm>
        <a:graphic>
          <a:graphicData uri="http://schemas.openxmlformats.org/drawingml/2006/table">
            <a:tbl>
              <a:tblPr/>
              <a:tblGrid>
                <a:gridCol w="1476999">
                  <a:extLst>
                    <a:ext uri="{9D8B030D-6E8A-4147-A177-3AD203B41FA5}">
                      <a16:colId xmlns:a16="http://schemas.microsoft.com/office/drawing/2014/main" val="295588961"/>
                    </a:ext>
                  </a:extLst>
                </a:gridCol>
                <a:gridCol w="1592454">
                  <a:extLst>
                    <a:ext uri="{9D8B030D-6E8A-4147-A177-3AD203B41FA5}">
                      <a16:colId xmlns:a16="http://schemas.microsoft.com/office/drawing/2014/main" val="2110136267"/>
                    </a:ext>
                  </a:extLst>
                </a:gridCol>
                <a:gridCol w="1592454">
                  <a:extLst>
                    <a:ext uri="{9D8B030D-6E8A-4147-A177-3AD203B41FA5}">
                      <a16:colId xmlns:a16="http://schemas.microsoft.com/office/drawing/2014/main" val="2947046479"/>
                    </a:ext>
                  </a:extLst>
                </a:gridCol>
                <a:gridCol w="1592454">
                  <a:extLst>
                    <a:ext uri="{9D8B030D-6E8A-4147-A177-3AD203B41FA5}">
                      <a16:colId xmlns:a16="http://schemas.microsoft.com/office/drawing/2014/main" val="3195940773"/>
                    </a:ext>
                  </a:extLst>
                </a:gridCol>
                <a:gridCol w="1529305">
                  <a:extLst>
                    <a:ext uri="{9D8B030D-6E8A-4147-A177-3AD203B41FA5}">
                      <a16:colId xmlns:a16="http://schemas.microsoft.com/office/drawing/2014/main" val="1087656449"/>
                    </a:ext>
                  </a:extLst>
                </a:gridCol>
                <a:gridCol w="4084892">
                  <a:extLst>
                    <a:ext uri="{9D8B030D-6E8A-4147-A177-3AD203B41FA5}">
                      <a16:colId xmlns:a16="http://schemas.microsoft.com/office/drawing/2014/main" val="3413246629"/>
                    </a:ext>
                  </a:extLst>
                </a:gridCol>
              </a:tblGrid>
              <a:tr h="617215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Grade Band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JavaScript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Dev Experience 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Submission and Deployment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Release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Release Features </a:t>
                      </a:r>
                      <a:r>
                        <a:rPr lang="en-IE" sz="11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55621"/>
                  </a:ext>
                </a:extLst>
              </a:tr>
              <a:tr h="859439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starter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Understanding of best practices: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let and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const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Usage of arrays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Usage of object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Clearly laid out project structure – HTML, CSS and JavaScript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Zip file to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moodle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POC – 1 - City Focus 1</a:t>
                      </a:r>
                      <a:b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City with today’s weather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Weather Code Mapped to Correct Weather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Display City Name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Clear it is today’s weather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Max Temp and Wind</a:t>
                      </a:r>
                      <a:br>
                        <a:rPr lang="en-IE" sz="1100" dirty="0">
                          <a:effectLst/>
                          <a:latin typeface="+mn-lt"/>
                        </a:rPr>
                      </a:b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2094"/>
                  </a:ext>
                </a:extLst>
              </a:tr>
              <a:tr h="1176977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baseline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Add and Remove elements from the DOM without the need for a screen refresh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DRY - Very little Repetition of HTML, JS and Styles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+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github</a:t>
                      </a:r>
                      <a:r>
                        <a:rPr lang="en-IE" sz="1100" dirty="0">
                          <a:effectLst/>
                          <a:latin typeface="+mn-lt"/>
                        </a:rPr>
                        <a:t> repository link</a:t>
                      </a:r>
                      <a:br>
                        <a:rPr lang="en-IE" sz="1100" dirty="0"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effectLst/>
                          <a:latin typeface="+mn-lt"/>
                        </a:rPr>
                        <a:t>+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github</a:t>
                      </a:r>
                      <a:r>
                        <a:rPr lang="en-IE" sz="1100" dirty="0">
                          <a:effectLst/>
                          <a:latin typeface="+mn-lt"/>
                        </a:rPr>
                        <a:t> commit history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POC – 2 – City Focus 2</a:t>
                      </a:r>
                      <a:b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current hour’s weather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Added current hours forecast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Correctly mapped hourly weather code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Correct hour taken from browser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99139"/>
                  </a:ext>
                </a:extLst>
              </a:tr>
              <a:tr h="1019249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good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Understanding of application name spacing and scopes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Layered JavaScript Architecture - MVC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+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github</a:t>
                      </a:r>
                      <a:r>
                        <a:rPr lang="en-IE" sz="1100" dirty="0">
                          <a:effectLst/>
                          <a:latin typeface="+mn-lt"/>
                        </a:rPr>
                        <a:t> tags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POC – 3 – City Focus 3</a:t>
                      </a:r>
                      <a:b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+ 7 days summary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Clear and concise summary for the 7 days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Weather code correctly mapped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Additional weather information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34126"/>
                  </a:ext>
                </a:extLst>
              </a:tr>
              <a:tr h="1024151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excellent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Well maintained utility file(s)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Clear and concise loading of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javascript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Functions utilized correctly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Excellent README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+ Manual upload to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netlify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Release -1 </a:t>
                      </a:r>
                      <a:b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Dashboard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Focus on user experience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Ability to navigate to city view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Ability to navigate back to dashboard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Usage of URL paths and parameters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84815"/>
                  </a:ext>
                </a:extLst>
              </a:tr>
              <a:tr h="939953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outstanding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+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github</a:t>
                      </a:r>
                      <a:r>
                        <a:rPr lang="en-IE" sz="1100" dirty="0">
                          <a:effectLst/>
                          <a:latin typeface="+mn-lt"/>
                        </a:rPr>
                        <a:t> push to master deploys to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netlify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Release – 2</a:t>
                      </a:r>
                      <a:br>
                        <a:rPr lang="en-IE" sz="1100" dirty="0"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effectLst/>
                          <a:latin typeface="+mn-lt"/>
                        </a:rPr>
                        <a:t>+ Configure and Persist User Preferences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User preferences user interface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User preferences saved in </a:t>
                      </a:r>
                      <a:r>
                        <a:rPr lang="en-IE" sz="1100" dirty="0" err="1">
                          <a:effectLst/>
                          <a:latin typeface="+mn-lt"/>
                        </a:rPr>
                        <a:t>localStorage</a:t>
                      </a:r>
                      <a:endParaRPr lang="en-IE" sz="1100" dirty="0">
                        <a:effectLst/>
                        <a:latin typeface="+mn-lt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Clear navigation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User preferences affect how the dashboard render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Reset preferences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9558"/>
                  </a:ext>
                </a:extLst>
              </a:tr>
              <a:tr h="939953">
                <a:tc>
                  <a:txBody>
                    <a:bodyPr/>
                    <a:lstStyle/>
                    <a:p>
                      <a:pPr algn="ctr"/>
                      <a:r>
                        <a:rPr lang="en-IE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amazing</a:t>
                      </a:r>
                      <a:endParaRPr lang="en-IE" sz="1100" b="1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1100" dirty="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1100">
                        <a:effectLst/>
                        <a:latin typeface="+mn-lt"/>
                      </a:endParaRP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dirty="0">
                          <a:effectLst/>
                          <a:latin typeface="+mn-lt"/>
                        </a:rPr>
                        <a:t>Release – 3</a:t>
                      </a:r>
                      <a:br>
                        <a:rPr lang="en-IE" sz="1100" dirty="0">
                          <a:effectLst/>
                          <a:latin typeface="+mn-lt"/>
                        </a:rPr>
                      </a:br>
                      <a:r>
                        <a:rPr lang="en-IE" sz="1100" dirty="0">
                          <a:effectLst/>
                          <a:latin typeface="+mn-lt"/>
                        </a:rPr>
                        <a:t>+ Build out your own features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Start small and build from there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IE" sz="1100" dirty="0">
                          <a:effectLst/>
                          <a:latin typeface="+mn-lt"/>
                        </a:rPr>
                        <a:t>Do not start this without a lot of the previous releases done, don’t feel pressure to get here</a:t>
                      </a:r>
                    </a:p>
                  </a:txBody>
                  <a:tcPr marL="18257" marR="18257" marT="18257" marB="1825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5181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BC29ED-43E9-CA8C-4C0C-62793C8F2BE7}"/>
              </a:ext>
            </a:extLst>
          </p:cNvPr>
          <p:cNvSpPr txBox="1"/>
          <p:nvPr/>
        </p:nvSpPr>
        <p:spPr>
          <a:xfrm>
            <a:off x="323275" y="1237673"/>
            <a:ext cx="320501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Considered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134111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A0B58-EE87-AE08-1361-830CB5259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ECFF-B4CD-AE0B-FC7C-13D086D1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E" sz="5400"/>
              <a:t>Introduce a data model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93A9-0873-765A-663A-F5C9BEA8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E" sz="1700"/>
              <a:t>Create a data structure that can represent (or model) our domain</a:t>
            </a:r>
          </a:p>
          <a:p>
            <a:r>
              <a:rPr lang="en-IE" sz="1700"/>
              <a:t>Our domain here is music streaming, specifically, playlists.</a:t>
            </a:r>
          </a:p>
          <a:p>
            <a:r>
              <a:rPr lang="en-IE" sz="1700"/>
              <a:t>To model a playlist we can use an object with:</a:t>
            </a:r>
          </a:p>
          <a:p>
            <a:pPr lvl="1"/>
            <a:r>
              <a:rPr lang="en-IE" sz="1700"/>
              <a:t>Name</a:t>
            </a:r>
          </a:p>
          <a:p>
            <a:pPr lvl="1"/>
            <a:r>
              <a:rPr lang="en-IE" sz="1700"/>
              <a:t>Description</a:t>
            </a:r>
          </a:p>
          <a:p>
            <a:pPr lvl="1"/>
            <a:r>
              <a:rPr lang="en-IE" sz="1700"/>
              <a:t>Image Url</a:t>
            </a:r>
          </a:p>
          <a:p>
            <a:r>
              <a:rPr lang="en-IE" sz="1700"/>
              <a:t>We will add all of these to an array</a:t>
            </a:r>
          </a:p>
          <a:p>
            <a:pPr lvl="1"/>
            <a:endParaRPr lang="en-IE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D76A9-9FF5-F5F8-C558-ABC4DE75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9515"/>
            <a:ext cx="6903720" cy="36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ECFF-B4CD-AE0B-FC7C-13D086D1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E" sz="5400"/>
              <a:t>Introduce a data model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93A9-0873-765A-663A-F5C9BEA8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E" sz="1700" dirty="0"/>
              <a:t>We can now use this data model to populate our user interface (or view)</a:t>
            </a:r>
          </a:p>
          <a:p>
            <a:r>
              <a:rPr lang="en-IE" sz="1700" dirty="0"/>
              <a:t>We iterate over the data model to add data to our view</a:t>
            </a:r>
          </a:p>
          <a:p>
            <a:r>
              <a:rPr lang="en-IE" sz="1700" dirty="0"/>
              <a:t>This is the first step in decoupling the user interface from the data itself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B1810-1D9A-593A-305A-5FDC20A3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263411"/>
            <a:ext cx="7457312" cy="63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ECFF-B4CD-AE0B-FC7C-13D086D1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IE" sz="5400" dirty="0"/>
              <a:t>Use data to create the UI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93A9-0873-765A-663A-F5C9BEA8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255095" cy="2561701"/>
          </a:xfrm>
        </p:spPr>
        <p:txBody>
          <a:bodyPr anchor="t">
            <a:normAutofit lnSpcReduction="10000"/>
          </a:bodyPr>
          <a:lstStyle/>
          <a:p>
            <a:r>
              <a:rPr lang="en-IE" sz="1700" dirty="0"/>
              <a:t>Let’s remove our playlists from our HTML so that we now only have a </a:t>
            </a:r>
            <a:r>
              <a:rPr lang="en-IE" sz="1700" i="1" dirty="0"/>
              <a:t>main </a:t>
            </a:r>
            <a:r>
              <a:rPr lang="en-IE" sz="1700" dirty="0"/>
              <a:t>element with our heading “My Playlists”</a:t>
            </a:r>
          </a:p>
          <a:p>
            <a:r>
              <a:rPr lang="en-IE" sz="1700" dirty="0"/>
              <a:t>Iterate over our data model and add a card for each entity (or playlist)</a:t>
            </a:r>
          </a:p>
          <a:p>
            <a:r>
              <a:rPr lang="en-IE" sz="1700" dirty="0"/>
              <a:t>We create a string using a template literal and add to the html of the main element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8D46-13E1-FDA5-93FE-89A7D3F7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91" y="303811"/>
            <a:ext cx="5456382" cy="259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F64D2-7C81-DFB1-1BD5-9F268303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15" y="1696473"/>
            <a:ext cx="6970520" cy="5161527"/>
          </a:xfrm>
          <a:prstGeom prst="rect">
            <a:avLst/>
          </a:prstGeom>
          <a:effectLst>
            <a:outerShdw blurRad="63500" sx="104205" sy="104205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AF502-0A54-54BD-2D8C-22E53F5B2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5" y="5433711"/>
            <a:ext cx="4845697" cy="99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ECFF-B4CD-AE0B-FC7C-13D086D1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IE" sz="5400" dirty="0"/>
              <a:t>Use data to create the UI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93A9-0873-765A-663A-F5C9BEA8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255095" cy="2561701"/>
          </a:xfrm>
        </p:spPr>
        <p:txBody>
          <a:bodyPr anchor="t">
            <a:normAutofit/>
          </a:bodyPr>
          <a:lstStyle/>
          <a:p>
            <a:r>
              <a:rPr lang="en-IE" sz="1700" dirty="0"/>
              <a:t>Now we have used data to drive the creation of playlist cards on our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890C9-BF57-8373-4795-715BF19D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866" y="524559"/>
            <a:ext cx="7772400" cy="1116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1D20A-FEE7-CD21-184A-2AA89349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68" y="2089385"/>
            <a:ext cx="7772400" cy="4244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BA3F7C-6651-2419-83B1-6E9620988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3" y="3926285"/>
            <a:ext cx="3686782" cy="27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9855-FA90-8CBB-64C7-632CE657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9218" cy="4351338"/>
          </a:xfrm>
        </p:spPr>
        <p:txBody>
          <a:bodyPr/>
          <a:lstStyle/>
          <a:p>
            <a:r>
              <a:rPr lang="en-IE" dirty="0"/>
              <a:t>The JavaScript on our page is still quite complicated and difficult to maintain</a:t>
            </a:r>
          </a:p>
          <a:p>
            <a:r>
              <a:rPr lang="en-IE" dirty="0"/>
              <a:t>Let’s refactor the HTML creation into a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31BB0-F0E1-2916-F9C2-55F00819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980" y="0"/>
            <a:ext cx="6822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2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52EFE-F1FB-7CEF-CD28-D0D8A2A2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E" sz="3600">
                <a:solidFill>
                  <a:schemeClr val="tx2"/>
                </a:solidFill>
              </a:rPr>
              <a:t>What is a component?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F174-DB37-E6D7-433D-15E0A402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IE" sz="1800">
                <a:solidFill>
                  <a:schemeClr val="tx2"/>
                </a:solidFill>
              </a:rPr>
              <a:t>A UI (User Interface) component is a reusable element of a graphical user interface (GUI) that serves a specific purpose in presenting information or enabling user interaction within a software application. </a:t>
            </a:r>
          </a:p>
          <a:p>
            <a:r>
              <a:rPr lang="en-IE" sz="1800">
                <a:solidFill>
                  <a:schemeClr val="tx2"/>
                </a:solidFill>
              </a:rPr>
              <a:t>UI components are building blocks used to create the visual layout and functionality of user interfaces.</a:t>
            </a:r>
          </a:p>
          <a:p>
            <a:r>
              <a:rPr lang="en-IE" sz="1800">
                <a:solidFill>
                  <a:schemeClr val="tx2"/>
                </a:solidFill>
              </a:rPr>
              <a:t>Think buttons, checkboxes, bulma cards</a:t>
            </a:r>
          </a:p>
          <a:p>
            <a:r>
              <a:rPr lang="en-IE" sz="1800">
                <a:solidFill>
                  <a:schemeClr val="tx2"/>
                </a:solidFill>
              </a:rPr>
              <a:t>We will use the term component to refer to reusable pieces of user interface and to extract their creation to a separate file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0ABFF9D9-AD5D-A517-1B67-FBCD1247E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1286</Words>
  <Application>Microsoft Macintosh PowerPoint</Application>
  <PresentationFormat>Widescreen</PresentationFormat>
  <Paragraphs>174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Wingdings</vt:lpstr>
      <vt:lpstr>Office Theme</vt:lpstr>
      <vt:lpstr>Data Driven UI</vt:lpstr>
      <vt:lpstr>Today</vt:lpstr>
      <vt:lpstr>Our present situation</vt:lpstr>
      <vt:lpstr>Introduce a data model</vt:lpstr>
      <vt:lpstr>Introduce a data model</vt:lpstr>
      <vt:lpstr>Use data to create the UI</vt:lpstr>
      <vt:lpstr>Use data to create the UI</vt:lpstr>
      <vt:lpstr>PowerPoint Presentation</vt:lpstr>
      <vt:lpstr>What is a component?</vt:lpstr>
      <vt:lpstr>playlist-item.js component</vt:lpstr>
      <vt:lpstr>PowerPoint Presentation</vt:lpstr>
      <vt:lpstr>Lots of new words…</vt:lpstr>
      <vt:lpstr>model</vt:lpstr>
      <vt:lpstr>view</vt:lpstr>
      <vt:lpstr>component</vt:lpstr>
      <vt:lpstr>Model – View –Controller (kind of)</vt:lpstr>
      <vt:lpstr>Eh?</vt:lpstr>
      <vt:lpstr>Model – View –Controller (kind of)</vt:lpstr>
      <vt:lpstr>Introduce a data store</vt:lpstr>
      <vt:lpstr>PowerPoint Presentation</vt:lpstr>
      <vt:lpstr>PowerPoint Presentation</vt:lpstr>
      <vt:lpstr>Last piece</vt:lpstr>
      <vt:lpstr>Name Spacing</vt:lpstr>
      <vt:lpstr>Name Space</vt:lpstr>
      <vt:lpstr>dotify namespace</vt:lpstr>
      <vt:lpstr>Before vs After</vt:lpstr>
      <vt:lpstr>Today</vt:lpstr>
      <vt:lpstr>Do I need to do all this for my assignment?</vt:lpstr>
      <vt:lpstr>No</vt:lpstr>
      <vt:lpstr>Passing Pathway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Rellis</dc:creator>
  <cp:lastModifiedBy>John Rellis</cp:lastModifiedBy>
  <cp:revision>9</cp:revision>
  <dcterms:created xsi:type="dcterms:W3CDTF">2024-04-17T10:05:09Z</dcterms:created>
  <dcterms:modified xsi:type="dcterms:W3CDTF">2024-04-19T09:34:37Z</dcterms:modified>
</cp:coreProperties>
</file>